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2"/>
  </p:notesMasterIdLst>
  <p:sldIdLst>
    <p:sldId id="859" r:id="rId2"/>
    <p:sldId id="1238" r:id="rId3"/>
    <p:sldId id="1239" r:id="rId4"/>
    <p:sldId id="1240" r:id="rId5"/>
    <p:sldId id="1241" r:id="rId6"/>
    <p:sldId id="1242" r:id="rId7"/>
    <p:sldId id="1243" r:id="rId8"/>
    <p:sldId id="1244" r:id="rId9"/>
    <p:sldId id="1245" r:id="rId10"/>
    <p:sldId id="1246" r:id="rId11"/>
    <p:sldId id="1247" r:id="rId12"/>
    <p:sldId id="1248" r:id="rId13"/>
    <p:sldId id="1249" r:id="rId14"/>
    <p:sldId id="1250" r:id="rId15"/>
    <p:sldId id="1251" r:id="rId16"/>
    <p:sldId id="1252" r:id="rId17"/>
    <p:sldId id="1253" r:id="rId18"/>
    <p:sldId id="1268" r:id="rId19"/>
    <p:sldId id="1254" r:id="rId20"/>
    <p:sldId id="1255" r:id="rId21"/>
    <p:sldId id="1257" r:id="rId22"/>
    <p:sldId id="1258" r:id="rId23"/>
    <p:sldId id="1260" r:id="rId24"/>
    <p:sldId id="1261" r:id="rId25"/>
    <p:sldId id="1263" r:id="rId26"/>
    <p:sldId id="1264" r:id="rId27"/>
    <p:sldId id="1265" r:id="rId28"/>
    <p:sldId id="1262" r:id="rId29"/>
    <p:sldId id="1266" r:id="rId30"/>
    <p:sldId id="1267" r:id="rId31"/>
  </p:sldIdLst>
  <p:sldSz cx="12190413" cy="6858000"/>
  <p:notesSz cx="6858000" cy="9144000"/>
  <p:defaultTextStyle>
    <a:defPPr>
      <a:defRPr lang="zh-CN"/>
    </a:defPPr>
    <a:lvl1pPr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6pPr>
    <a:lvl7pPr marL="2743200" algn="l" defTabSz="914400" rtl="0" eaLnBrk="1" latinLnBrk="0" hangingPunct="1"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7pPr>
    <a:lvl8pPr marL="3200400" algn="l" defTabSz="914400" rtl="0" eaLnBrk="1" latinLnBrk="0" hangingPunct="1"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8pPr>
    <a:lvl9pPr marL="3657600" algn="l" defTabSz="914400" rtl="0" eaLnBrk="1" latinLnBrk="0" hangingPunct="1">
      <a:defRPr sz="2800" b="1" kern="1200">
        <a:solidFill>
          <a:srgbClr val="FF0000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EEF"/>
    <a:srgbClr val="F38928"/>
    <a:srgbClr val="FBC9BC"/>
    <a:srgbClr val="FEE2D1"/>
    <a:srgbClr val="F36821"/>
    <a:srgbClr val="D3ECE9"/>
    <a:srgbClr val="E6E1EF"/>
    <a:srgbClr val="FF0000"/>
    <a:srgbClr val="8DC369"/>
    <a:srgbClr val="00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860" autoAdjust="0"/>
    <p:restoredTop sz="94606" autoAdjust="0"/>
  </p:normalViewPr>
  <p:slideViewPr>
    <p:cSldViewPr>
      <p:cViewPr varScale="1">
        <p:scale>
          <a:sx n="111" d="100"/>
          <a:sy n="111" d="100"/>
        </p:scale>
        <p:origin x="690" y="12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3954"/>
    </p:cViewPr>
  </p:sorterViewPr>
  <p:notesViewPr>
    <p:cSldViewPr>
      <p:cViewPr varScale="1">
        <p:scale>
          <a:sx n="85" d="100"/>
          <a:sy n="85" d="100"/>
        </p:scale>
        <p:origin x="3804" y="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media/image1.tiff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b="0" smtClean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76DD8E7-ADCF-4362-B87F-019A5BEFE471}" type="datetimeFigureOut">
              <a:rPr lang="zh-CN" altLang="en-US"/>
              <a:t>2025/11/16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 dirty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b="0" smtClean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DA6677A-7160-4083-9553-F35DCC12160A}" type="slidenum">
              <a:rPr lang="zh-CN" altLang="en-US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标题和内容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646331"/>
          </a:xfrm>
        </p:spPr>
        <p:txBody>
          <a:bodyPr wrap="square">
            <a:spAutoFit/>
          </a:bodyPr>
          <a:lstStyle>
            <a:lvl1pPr marL="0" indent="0" algn="just">
              <a:lnSpc>
                <a:spcPct val="150000"/>
              </a:lnSpc>
              <a:spcBef>
                <a:spcPts val="0"/>
              </a:spcBef>
              <a:buFontTx/>
              <a:buNone/>
              <a:tabLst>
                <a:tab pos="5645150" algn="l"/>
                <a:tab pos="9862820" algn="l"/>
              </a:tabLst>
              <a:defRPr sz="2400" b="0"/>
            </a:lvl1pPr>
            <a:lvl2pPr marL="457200" indent="0">
              <a:buFontTx/>
              <a:buNone/>
              <a:defRPr sz="2800" b="1"/>
            </a:lvl2pPr>
            <a:lvl3pPr marL="914400" indent="0">
              <a:buFontTx/>
              <a:buNone/>
              <a:defRPr sz="2800" b="1"/>
            </a:lvl3pPr>
            <a:lvl4pPr marL="1371600" indent="0">
              <a:buFontTx/>
              <a:buNone/>
              <a:defRPr sz="2800" b="1"/>
            </a:lvl4pPr>
            <a:lvl5pPr marL="1828800" indent="0">
              <a:buFontTx/>
              <a:buNone/>
              <a:defRPr sz="2800" b="1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6" name="文本框 5"/>
          <p:cNvSpPr txBox="1"/>
          <p:nvPr userDrawn="1"/>
        </p:nvSpPr>
        <p:spPr>
          <a:xfrm>
            <a:off x="3718942" y="-27384"/>
            <a:ext cx="820891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zh-CN" altLang="en-US" sz="2000" dirty="0" smtClean="0">
                <a:solidFill>
                  <a:prstClr val="black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中考总复习 道德与法治 人教版</a:t>
            </a:r>
            <a:endParaRPr lang="zh-CN" altLang="en-US" sz="2000" dirty="0">
              <a:solidFill>
                <a:prstClr val="black"/>
              </a:solidFill>
              <a:latin typeface="楷体" panose="02010609060101010101" pitchFamily="49" charset="-122"/>
              <a:ea typeface="楷体" panose="02010609060101010101" pitchFamily="49" charset="-122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609600" y="274638"/>
            <a:ext cx="10971213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609600" y="1600200"/>
            <a:ext cx="10971213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15" name="日期占位符 3"/>
          <p:cNvSpPr>
            <a:spLocks noGrp="1"/>
          </p:cNvSpPr>
          <p:nvPr>
            <p:ph type="dt" sz="half" idx="2"/>
          </p:nvPr>
        </p:nvSpPr>
        <p:spPr>
          <a:xfrm>
            <a:off x="609600" y="6356350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b="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A251CE3-0789-4FE2-9BCC-68528F2EDFEB}" type="datetimeFigureOut">
              <a:rPr lang="zh-CN" altLang="en-US"/>
              <a:t>2025/11/16</a:t>
            </a:fld>
            <a:endParaRPr lang="zh-CN" altLang="en-US"/>
          </a:p>
        </p:txBody>
      </p:sp>
      <p:sp>
        <p:nvSpPr>
          <p:cNvPr id="17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6013" y="6356350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b="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2E4B378-20BA-44D9-BD0B-51CDB6E9541E}" type="slidenum">
              <a:rPr lang="zh-CN" altLang="en-US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Times New Roman" panose="02020603050405020304" pitchFamily="18" charset="0"/>
          <a:ea typeface="宋体" panose="02010600030101010101" pitchFamily="2" charset="-122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文本框 4"/>
          <p:cNvSpPr txBox="1"/>
          <p:nvPr/>
        </p:nvSpPr>
        <p:spPr>
          <a:xfrm>
            <a:off x="334327" y="1779781"/>
            <a:ext cx="11523345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400" smtClean="0">
                <a:solidFill>
                  <a:srgbClr val="549E39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综合测试卷六</a:t>
            </a:r>
            <a:endParaRPr lang="en-US" altLang="zh-CN" sz="5400" smtClean="0">
              <a:solidFill>
                <a:srgbClr val="549E39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微软雅黑" panose="020B0503020204020204" pitchFamily="34" charset="-122"/>
            </a:endParaRPr>
          </a:p>
          <a:p>
            <a:pPr algn="ctr" eaLnBrk="1" fontAlgn="auto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400">
                <a:solidFill>
                  <a:srgbClr val="549E39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微软雅黑" panose="020B0503020204020204" pitchFamily="34" charset="-122"/>
              </a:rPr>
              <a:t>（考查范围：九年级下册）</a:t>
            </a:r>
            <a:endParaRPr lang="zh-CN" altLang="en-US" sz="5400" dirty="0">
              <a:solidFill>
                <a:srgbClr val="549E39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微软雅黑" panose="020B0503020204020204" pitchFamily="34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459304"/>
            <a:ext cx="11485848" cy="576248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9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2024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常州中考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）下列时事内容与解读相匹配的是（　　）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4" name="表格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3037458"/>
              </p:ext>
            </p:extLst>
          </p:nvPr>
        </p:nvGraphicFramePr>
        <p:xfrm>
          <a:off x="613853" y="2197968"/>
          <a:ext cx="10971213" cy="2743200"/>
        </p:xfrm>
        <a:graphic>
          <a:graphicData uri="http://schemas.openxmlformats.org/drawingml/2006/table">
            <a:tbl>
              <a:tblPr firstRow="1" firstCol="1" bandRow="1"/>
              <a:tblGrid>
                <a:gridCol w="1134423">
                  <a:extLst>
                    <a:ext uri="{9D8B030D-6E8A-4147-A177-3AD203B41FA5}">
                      <a16:colId xmlns:a16="http://schemas.microsoft.com/office/drawing/2014/main" val="1210750739"/>
                    </a:ext>
                  </a:extLst>
                </a:gridCol>
                <a:gridCol w="5359295">
                  <a:extLst>
                    <a:ext uri="{9D8B030D-6E8A-4147-A177-3AD203B41FA5}">
                      <a16:colId xmlns:a16="http://schemas.microsoft.com/office/drawing/2014/main" val="3815006067"/>
                    </a:ext>
                  </a:extLst>
                </a:gridCol>
                <a:gridCol w="4477495">
                  <a:extLst>
                    <a:ext uri="{9D8B030D-6E8A-4147-A177-3AD203B41FA5}">
                      <a16:colId xmlns:a16="http://schemas.microsoft.com/office/drawing/2014/main" val="3483342096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黑体" panose="02010609060101010101" pitchFamily="49" charset="-122"/>
                          <a:cs typeface="Times New Roman" panose="02020603050405020304" pitchFamily="18" charset="0"/>
                        </a:rPr>
                        <a:t>选项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黑体" panose="02010609060101010101" pitchFamily="49" charset="-122"/>
                          <a:cs typeface="Times New Roman" panose="02020603050405020304" pitchFamily="18" charset="0"/>
                        </a:rPr>
                        <a:t>时事内容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黑体" panose="02010609060101010101" pitchFamily="49" charset="-122"/>
                          <a:cs typeface="Times New Roman" panose="02020603050405020304" pitchFamily="18" charset="0"/>
                        </a:rPr>
                        <a:t>解读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0400324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A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中国春节被定为联合国假日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文化既是民族的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又是世界的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7640597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B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新一轮巴以冲突爆发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和平与发展不再是时代主题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4308568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C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《推动消费品以旧换新行动方案》颁布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体现了开放和协调的发展理念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4070568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D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《未成年人网络保护条例》施行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只体现了六大保护中的网络保护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15651460"/>
                  </a:ext>
                </a:extLst>
              </a:tr>
            </a:tbl>
          </a:graphicData>
        </a:graphic>
      </p:graphicFrame>
      <p:sp>
        <p:nvSpPr>
          <p:cNvPr id="5" name="矩形 4"/>
          <p:cNvSpPr/>
          <p:nvPr/>
        </p:nvSpPr>
        <p:spPr>
          <a:xfrm>
            <a:off x="7967414" y="1573887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A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308234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256957"/>
            <a:ext cx="11485848" cy="3900235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10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2025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广东中考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）中国和欧盟建交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50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年来，双方年度贸易额从建交时的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亿美元增长到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年的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7858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亿美元，相互投资存量从几乎为零增长到近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2600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亿美元。这反映我国（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参与全球治理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构建发展新格局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避免国际竞争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加强合作与交流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改变世界格局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促进多极化发展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坚持合作共赢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顺应经济全球化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486694" y="2467018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D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245751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910839"/>
            <a:ext cx="11485848" cy="2238241"/>
          </a:xfrm>
        </p:spPr>
        <p:txBody>
          <a:bodyPr/>
          <a:lstStyle/>
          <a:p>
            <a:pPr algn="dist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11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当今世界，国际竞争的实质是以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 smtClean="0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        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实力为基础的综合国力的</a:t>
            </a: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较</a:t>
            </a:r>
            <a:endParaRPr lang="en-US" altLang="zh-CN" smtClean="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量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。（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经济和科技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经济和军事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科技和外交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经济和文化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486694" y="2568294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A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46056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207015"/>
            <a:ext cx="11485848" cy="4454233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12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2025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陕西中考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90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后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的王兴兴，凭借对科技的挚爱和拼搏精神，创造了令世界惊叹的奇迹。新时代的中国青年向世人证明，青年是推动中华民族伟大复兴的磅礴力量。这表明（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青年兴则国兴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青年强则国强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角色不同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承担的责任则不同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青年一代有理想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国家有希望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只有青年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才能担起复兴使命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.①③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.③④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.①②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.②④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3016114" y="2412262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A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33573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135007"/>
            <a:ext cx="11485848" cy="4454233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13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2025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河南中考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）有人提出了竹子定律，即竹子用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年时间仅仅长了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厘米，从第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5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年开始却能以每天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30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多厘米的速度疯狂生长，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6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周时间就能长到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15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米。而我们看不到的是，在前面的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年里，竹子的根已在土壤里延伸了几十米。竹子定律启示青少年应</a:t>
            </a: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该（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善学习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勤总结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厚积薄发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重形象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轻内在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自由发展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不作为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等机会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一鸣惊人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练身体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强筋骨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快速长高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198662" y="2900458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A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146229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2099742"/>
          </a:xfrm>
        </p:spPr>
        <p:txBody>
          <a:bodyPr/>
          <a:lstStyle/>
          <a:p>
            <a:pPr hangingPunct="0">
              <a:lnSpc>
                <a:spcPct val="135000"/>
              </a:lnSpc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二、 非选择题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本大题共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题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共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lnSpc>
                <a:spcPct val="135000"/>
              </a:lnSpc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14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2025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广西中考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）构建人类命运共同体，是习近平外交思想的核心理念，为全球治理贡献了中国智慧和中国方案。某学校时评社围绕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构建人类命运共同体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制作了以下展板：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4" name="表格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3932936"/>
              </p:ext>
            </p:extLst>
          </p:nvPr>
        </p:nvGraphicFramePr>
        <p:xfrm>
          <a:off x="609600" y="2892258"/>
          <a:ext cx="10971213" cy="3456432"/>
        </p:xfrm>
        <a:graphic>
          <a:graphicData uri="http://schemas.openxmlformats.org/drawingml/2006/table">
            <a:tbl>
              <a:tblPr firstRow="1" firstCol="1" bandRow="1"/>
              <a:tblGrid>
                <a:gridCol w="6781750">
                  <a:extLst>
                    <a:ext uri="{9D8B030D-6E8A-4147-A177-3AD203B41FA5}">
                      <a16:colId xmlns:a16="http://schemas.microsoft.com/office/drawing/2014/main" val="2906240438"/>
                    </a:ext>
                  </a:extLst>
                </a:gridCol>
                <a:gridCol w="4189463">
                  <a:extLst>
                    <a:ext uri="{9D8B030D-6E8A-4147-A177-3AD203B41FA5}">
                      <a16:colId xmlns:a16="http://schemas.microsoft.com/office/drawing/2014/main" val="119948328"/>
                    </a:ext>
                  </a:extLst>
                </a:gridCol>
              </a:tblGrid>
              <a:tr h="0">
                <a:tc gridSpan="2">
                  <a:txBody>
                    <a:bodyPr/>
                    <a:lstStyle/>
                    <a:p>
                      <a:pPr algn="ctr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黑体" panose="02010609060101010101" pitchFamily="49" charset="-122"/>
                          <a:cs typeface="Times New Roman" panose="02020603050405020304" pitchFamily="18" charset="0"/>
                        </a:rPr>
                        <a:t>构建人类命运共同体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4766644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黑体" panose="02010609060101010101" pitchFamily="49" charset="-122"/>
                          <a:cs typeface="Times New Roman" panose="02020603050405020304" pitchFamily="18" charset="0"/>
                        </a:rPr>
                        <a:t>领悟</a:t>
                      </a: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黑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“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黑体" panose="02010609060101010101" pitchFamily="49" charset="-122"/>
                          <a:cs typeface="Times New Roman" panose="02020603050405020304" pitchFamily="18" charset="0"/>
                        </a:rPr>
                        <a:t>和</a:t>
                      </a: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黑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”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黑体" panose="02010609060101010101" pitchFamily="49" charset="-122"/>
                          <a:cs typeface="Times New Roman" panose="02020603050405020304" pitchFamily="18" charset="0"/>
                        </a:rPr>
                        <a:t>文化之智慧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协和万邦</a:t>
                      </a: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楷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——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仿宋" panose="02010609060101010101" pitchFamily="49" charset="-122"/>
                          <a:cs typeface="Times New Roman" panose="02020603050405020304" pitchFamily="18" charset="0"/>
                        </a:rPr>
                        <a:t>《尚书</a:t>
                      </a:r>
                      <a:r>
                        <a:rPr lang="en-US" sz="2400" i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·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仿宋" panose="02010609060101010101" pitchFamily="49" charset="-122"/>
                          <a:cs typeface="Times New Roman" panose="02020603050405020304" pitchFamily="18" charset="0"/>
                        </a:rPr>
                        <a:t>尧典》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和者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天下之达道也</a:t>
                      </a: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楷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——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仿宋" panose="02010609060101010101" pitchFamily="49" charset="-122"/>
                          <a:cs typeface="Times New Roman" panose="02020603050405020304" pitchFamily="18" charset="0"/>
                        </a:rPr>
                        <a:t>《中庸》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礼之用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和为贵</a:t>
                      </a: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楷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——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仿宋" panose="02010609060101010101" pitchFamily="49" charset="-122"/>
                          <a:cs typeface="Times New Roman" panose="02020603050405020304" pitchFamily="18" charset="0"/>
                        </a:rPr>
                        <a:t>《论语</a:t>
                      </a:r>
                      <a:r>
                        <a:rPr lang="en-US" sz="2400" i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·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仿宋" panose="02010609060101010101" pitchFamily="49" charset="-122"/>
                          <a:cs typeface="Times New Roman" panose="02020603050405020304" pitchFamily="18" charset="0"/>
                        </a:rPr>
                        <a:t>学而》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君子和而不同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小人同而不和</a:t>
                      </a:r>
                      <a:r>
                        <a:rPr lang="en-US" sz="2400">
                          <a:solidFill>
                            <a:srgbClr val="000000"/>
                          </a:solidFill>
                          <a:effectLst/>
                          <a:latin typeface="楷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——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仿宋" panose="02010609060101010101" pitchFamily="49" charset="-122"/>
                          <a:cs typeface="Times New Roman" panose="02020603050405020304" pitchFamily="18" charset="0"/>
                        </a:rPr>
                        <a:t>《论语</a:t>
                      </a:r>
                      <a:r>
                        <a:rPr lang="en-US" sz="2400" i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·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仿宋" panose="02010609060101010101" pitchFamily="49" charset="-122"/>
                          <a:cs typeface="Times New Roman" panose="02020603050405020304" pitchFamily="18" charset="0"/>
                        </a:rPr>
                        <a:t>子路》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黑体" panose="02010609060101010101" pitchFamily="49" charset="-122"/>
                          <a:cs typeface="Times New Roman" panose="02020603050405020304" pitchFamily="18" charset="0"/>
                        </a:rPr>
                        <a:t>了解人类面临之挑战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贫富分化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经济复苏乏力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气候变化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单边主义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局部冲突频发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网络安全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5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环境恶化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　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霸权主义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7544204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7161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表格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2984215"/>
              </p:ext>
            </p:extLst>
          </p:nvPr>
        </p:nvGraphicFramePr>
        <p:xfrm>
          <a:off x="406574" y="980728"/>
          <a:ext cx="11233248" cy="3960440"/>
        </p:xfrm>
        <a:graphic>
          <a:graphicData uri="http://schemas.openxmlformats.org/drawingml/2006/table">
            <a:tbl>
              <a:tblPr firstRow="1" firstCol="1" bandRow="1"/>
              <a:tblGrid>
                <a:gridCol w="11233248">
                  <a:extLst>
                    <a:ext uri="{9D8B030D-6E8A-4147-A177-3AD203B41FA5}">
                      <a16:colId xmlns:a16="http://schemas.microsoft.com/office/drawing/2014/main" val="3177846981"/>
                    </a:ext>
                  </a:extLst>
                </a:gridCol>
              </a:tblGrid>
              <a:tr h="3960440">
                <a:tc>
                  <a:txBody>
                    <a:bodyPr/>
                    <a:lstStyle/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黑体" panose="02010609060101010101" pitchFamily="49" charset="-122"/>
                          <a:cs typeface="Times New Roman" panose="02020603050405020304" pitchFamily="18" charset="0"/>
                        </a:rPr>
                        <a:t>感悟大国之担当</a:t>
                      </a:r>
                      <a:endParaRPr lang="zh-CN" sz="23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◆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创办进博会、服贸会、消博会等国际平台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为各国企业进入中国市场提供更多契机。</a:t>
                      </a:r>
                      <a:endParaRPr lang="zh-CN" sz="23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◆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积极参加联合国维和、亚丁湾护航等行动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是联合国第二大会费国和维和摊款国。</a:t>
                      </a:r>
                      <a:endParaRPr lang="zh-CN" sz="23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◆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推动达成气候变化《巴黎协定》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推动制定联合国</a:t>
                      </a:r>
                      <a:r>
                        <a:rPr lang="en-US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2030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年可持续发展议程。</a:t>
                      </a:r>
                      <a:endParaRPr lang="zh-CN" sz="23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◆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发布《全球安全倡议概念文件》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以共赢思维应对复杂的安全挑战。</a:t>
                      </a:r>
                      <a:endParaRPr lang="zh-CN" sz="23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◆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中国与相关国家共同发起建立国际调解院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为解决国际争端提供新平台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3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这是全球首个以调解方式处理国际争端的政府间国际组织。</a:t>
                      </a:r>
                      <a:endParaRPr lang="zh-CN" sz="23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1114" marR="6111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99729286"/>
                  </a:ext>
                </a:extLst>
              </a:tr>
            </a:tbl>
          </a:graphicData>
        </a:graphic>
      </p:graphicFrame>
      <p:sp>
        <p:nvSpPr>
          <p:cNvPr id="6" name="内容占位符 5"/>
          <p:cNvSpPr>
            <a:spLocks noGrp="1"/>
          </p:cNvSpPr>
          <p:nvPr>
            <p:ph idx="1"/>
          </p:nvPr>
        </p:nvSpPr>
        <p:spPr>
          <a:xfrm>
            <a:off x="360854" y="5085184"/>
            <a:ext cx="11485848" cy="1130246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请说说构建人类命运共同体理念与中华传统</a:t>
            </a:r>
            <a:r>
              <a:rPr lang="en-US" altLang="zh-CN" sz="23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en-US" altLang="zh-CN" sz="23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文化之间的关系，并根据材料阐述构建人类命运共同体对世界的意义。（</a:t>
            </a:r>
            <a:r>
              <a:rPr lang="en-US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6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23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9644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5632311"/>
          </a:xfrm>
        </p:spPr>
        <p:txBody>
          <a:bodyPr/>
          <a:lstStyle/>
          <a:p>
            <a:pPr algn="dist" hangingPunct="0">
              <a:spcAft>
                <a:spcPts val="0"/>
              </a:spcAft>
            </a:pP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构建人类命运共同体理念与中华传统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文化之间的关系：中华传统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文化源远流长，像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协和万邦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”“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和为贵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”“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和而不同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等理念，蕴含着和平、和谐、包容等价值追求。构建人类命运共同体理念继承和弘扬了中华传统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文化。它从中华传统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文化中汲取智慧养分，将传统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文化的价值观念融入全球治理理念之中，是对中华传统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文化在当代国际社会的创造性转化和创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新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性</a:t>
            </a:r>
            <a:endParaRPr lang="en-US" altLang="zh-CN" b="1" smtClean="0">
              <a:solidFill>
                <a:srgbClr val="FF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</a:pP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发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展。</a:t>
            </a:r>
            <a:endParaRPr lang="zh-CN" altLang="zh-CN" sz="9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algn="dist"/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构建人类命运共同体对世界的意义：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促进经济发展：中国创办进博会、服贸会、消博会等国际平台，为各国企业进入中国市场提供更多契机，这有利于促进世界各国的贸易往来，推动全球经济复苏，缓解经济复苏乏力的问题，减轻贫富分化，推动世界经济的均衡发展。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维护世界和平：中国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积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极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参加联合国维和、亚丁湾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护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航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949422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207015"/>
            <a:ext cx="11485848" cy="4454233"/>
          </a:xfrm>
        </p:spPr>
        <p:txBody>
          <a:bodyPr/>
          <a:lstStyle/>
          <a:p>
            <a:pPr hangingPunct="0">
              <a:spcAft>
                <a:spcPts val="0"/>
              </a:spcAft>
            </a:pP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等行动，作为联合国第二大会费国和维和摊款国，为维护地区和世界和平稳定作出贡献，有助于国际社会更好应对局部冲突频发的状况，遏制霸权主义和单边主义，推动国际秩序朝着更加公正合理的方向发展。</a:t>
            </a:r>
            <a:r>
              <a:rPr lang="en-US" altLang="zh-CN" b="1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更好应对全球性问题：中国推动达成气候变化《巴黎协定》，推动制定联合国</a:t>
            </a:r>
            <a:r>
              <a:rPr lang="en-US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2030</a:t>
            </a: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年可持续发展议程，有利于共同应对气候变化、环境恶化等全球性环境问题，实现人类社会的可持续发展。中国发布《全球安全倡议概念文件》，以共赢思维应对复杂的安全挑战；中国与相关国家共同发起建立国际调解院，为解决国际争端提供了新平台，有助于更好应对网络安全等非传统安全威胁，维护全球安全。</a:t>
            </a:r>
            <a:endParaRPr lang="zh-CN" altLang="zh-CN" sz="9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50173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5008230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15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【聚焦国家发展】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材料一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中国新能源汽车迈入了规模化、全球化的高质量发展新阶段。新能源汽车销量一路狂飙。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年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—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12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品牌汽车以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427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21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万辆的年度销量领跑市场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同比增长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41.26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％；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Q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集团新能源汽车销量达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58.36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万辆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同比增长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232.7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％；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多个品牌均实现了增长。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algn="dist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材料二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央视蛇年春晚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16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个人形机器人与真人舞蹈演员一同上演了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AI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机器秧歌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。这场大型全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AI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驱动的全自动集群人形机器人表演让全世界为之震惊。看到国家各领域的发展成就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我们的前进动力更加强大、奋斗精神更加昂扬、必胜信念更</a:t>
            </a: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加</a:t>
            </a:r>
            <a:endParaRPr lang="en-US" altLang="zh-CN" smtClean="0">
              <a:solidFill>
                <a:srgbClr val="000000"/>
              </a:solidFill>
              <a:latin typeface="Times New Roman" panose="02020603050405020304" pitchFamily="18" charset="0"/>
              <a:ea typeface="楷体" panose="02010609060101010101" pitchFamily="49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坚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定。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688337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941050"/>
            <a:ext cx="11485848" cy="5008230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一、 单项选择题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共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13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题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每题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计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26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分。每题只有一个选项是符合题意的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2025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西藏中考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一花独放不是春，百花齐放春满园。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展望未来，在亲诚惠容周边外交理念引领下，我国同周边国家将携手构建和平安宁、繁荣美丽、友好共生的亚洲家园。这体现了我们（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追求和平与发展的愿望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主导了国际经济新秩序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坚持交流互鉴、互利共赢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守望人类共同美好未来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.①②③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.①②④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.①③④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.②③④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4536908" y="2700294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/>
              <a:t>C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296758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2792239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材料三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新时代以来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党中央统筹国内国际两个大局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坚定不移扩大对外开放。设立了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22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个自贸试验区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建设海南自由贸易港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签署《区域全面经济伙伴关系协定》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不断缩减外资准入负面清单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搭建进博会、服贸会、消博会和链博会等国际经贸合作平台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……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在深化改革中确保开放的大门越开越大。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）结合所学知识，请你谈谈中国自信、民族自信的根源是什么？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内容占位符 1"/>
          <p:cNvSpPr txBox="1">
            <a:spLocks/>
          </p:cNvSpPr>
          <p:nvPr/>
        </p:nvSpPr>
        <p:spPr bwMode="auto">
          <a:xfrm>
            <a:off x="360854" y="3522890"/>
            <a:ext cx="11485848" cy="113024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4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0">
              <a:spcAft>
                <a:spcPts val="0"/>
              </a:spcAft>
            </a:pP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来源于中国共产党领导中国人民开辟了中国特色社会主义道路，形成了中国特色社会主义理论体系，确立了中国特色社会主义制度，发展了中国特色社会主义文化。</a:t>
            </a:r>
            <a:endParaRPr lang="zh-CN" altLang="zh-CN" sz="9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9092527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892255"/>
            <a:ext cx="11485848" cy="576248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 我国取得的发展成果主要得益于哪些因素？（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内容占位符 2"/>
          <p:cNvSpPr txBox="1">
            <a:spLocks/>
          </p:cNvSpPr>
          <p:nvPr/>
        </p:nvSpPr>
        <p:spPr bwMode="auto">
          <a:xfrm>
            <a:off x="360854" y="2414895"/>
            <a:ext cx="11485848" cy="22382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4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始终坚持党的领导。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坚持科教兴国、人才强国、创新驱动发展战略。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坚定不移走中国特色自主创新道路。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坚持科技自立自强。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⑤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我国推动形成有利于创新的治理格局和协同机制，搭建有利于创新的活动平台和融资平台，营造有利于创新的舆论氛用和法治环境。等等。</a:t>
            </a:r>
            <a:endParaRPr lang="zh-CN" altLang="zh-CN" sz="9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083222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1130246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）结合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世界舞台上的中国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的相关知识，说说中国是如何与世界各国分享发展机遇，共享发展成果的。（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内容占位符 3"/>
          <p:cNvSpPr txBox="1">
            <a:spLocks/>
          </p:cNvSpPr>
          <p:nvPr/>
        </p:nvSpPr>
        <p:spPr bwMode="auto">
          <a:xfrm>
            <a:off x="360854" y="1844824"/>
            <a:ext cx="11485848" cy="390023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4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0">
              <a:spcAft>
                <a:spcPts val="0"/>
              </a:spcAft>
            </a:pP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坚持胸怀天下，始终以世界眼光关注人类前途命运，从人类发展大潮流、世界变化大格局、中国发展大历史正确认识和处理同外部世界的关系。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坚持合作共赢的理念，主张在全球发展中要集思广益、各施所长、各尽所能，让发展的成果更多更公平地恵及各个国家。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重视与相关国家和地区合作，致力于共同建设一个繁荣的世界。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支持广大发展中国家提高自主发展能力，推动解决全球发展失衡、数字鸿沟等问题，推动建设开放型世界经济。中国的发展为世界各国提供了更广阔的市场、更充足的资本、更丰富的产品、更宝贵的合作契机。（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任答两点即可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9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794830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1805494"/>
          </a:xfrm>
        </p:spPr>
        <p:txBody>
          <a:bodyPr/>
          <a:lstStyle/>
          <a:p>
            <a:pPr hangingPunct="0">
              <a:lnSpc>
                <a:spcPct val="130000"/>
              </a:lnSpc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sz="2200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16</a:t>
            </a:r>
            <a:r>
              <a:rPr lang="en-US" altLang="zh-CN" sz="22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sz="22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两岸同胞同根同源，共筑两岸和平是中华儿女的迫切期盼，共担复兴使命是时代赋予的历史重任。某校开展以</a:t>
            </a:r>
            <a:r>
              <a:rPr lang="en-US" altLang="zh-CN" sz="22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sz="22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共筑两岸和平，共担复兴使命</a:t>
            </a:r>
            <a:r>
              <a:rPr lang="en-US" altLang="zh-CN" sz="22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sz="22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为主题的手抄报评比活动。以下是九年级学生嘉嘉的手抄报草稿，请你参与其中并完成相关任务。</a:t>
            </a:r>
          </a:p>
          <a:p>
            <a:pPr algn="ctr" hangingPunct="0">
              <a:lnSpc>
                <a:spcPct val="130000"/>
              </a:lnSpc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 sz="2200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共筑两岸和平</a:t>
            </a:r>
            <a:r>
              <a:rPr lang="zh-CN" altLang="zh-CN" sz="22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 sz="2200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共担复兴使命</a:t>
            </a:r>
            <a:endParaRPr lang="zh-CN" altLang="zh-CN" sz="2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graphicFrame>
        <p:nvGraphicFramePr>
          <p:cNvPr id="5" name="表格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5959369"/>
              </p:ext>
            </p:extLst>
          </p:nvPr>
        </p:nvGraphicFramePr>
        <p:xfrm>
          <a:off x="910630" y="2564904"/>
          <a:ext cx="10056240" cy="3922776"/>
        </p:xfrm>
        <a:graphic>
          <a:graphicData uri="http://schemas.openxmlformats.org/drawingml/2006/table">
            <a:tbl>
              <a:tblPr firstRow="1" firstCol="1" bandRow="1"/>
              <a:tblGrid>
                <a:gridCol w="10056240">
                  <a:extLst>
                    <a:ext uri="{9D8B030D-6E8A-4147-A177-3AD203B41FA5}">
                      <a16:colId xmlns:a16="http://schemas.microsoft.com/office/drawing/2014/main" val="1156191865"/>
                    </a:ext>
                  </a:extLst>
                </a:gridCol>
              </a:tblGrid>
              <a:tr h="3024336"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3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板块一</a:t>
                      </a:r>
                      <a:endParaRPr lang="zh-CN" sz="11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主题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zh-CN" sz="2200" u="sng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　　　　　　　　　　　　　　　</a:t>
                      </a:r>
                      <a:endParaRPr lang="zh-CN" sz="11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内容要点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endParaRPr lang="zh-CN" sz="11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三国时期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吴国孙权派卫温率军到达台湾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史称</a:t>
                      </a:r>
                      <a:r>
                        <a:rPr lang="en-US" sz="2200">
                          <a:solidFill>
                            <a:srgbClr val="000000"/>
                          </a:solidFill>
                          <a:effectLst/>
                          <a:latin typeface="楷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“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夷洲</a:t>
                      </a:r>
                      <a:r>
                        <a:rPr lang="en-US" sz="2200">
                          <a:solidFill>
                            <a:srgbClr val="000000"/>
                          </a:solidFill>
                          <a:effectLst/>
                          <a:latin typeface="楷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”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。</a:t>
                      </a:r>
                      <a:endParaRPr lang="zh-CN" sz="11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隋唐时期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隋炀帝多次派人到台湾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加强了与大陆的联系。</a:t>
                      </a:r>
                      <a:endParaRPr lang="zh-CN" sz="11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元朝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正式将台湾纳入中国行政区划。</a:t>
                      </a:r>
                      <a:endParaRPr lang="zh-CN" sz="11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明朝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设立</a:t>
                      </a:r>
                      <a:r>
                        <a:rPr lang="en-US" sz="2200">
                          <a:solidFill>
                            <a:srgbClr val="000000"/>
                          </a:solidFill>
                          <a:effectLst/>
                          <a:latin typeface="楷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“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东番</a:t>
                      </a:r>
                      <a:r>
                        <a:rPr lang="en-US" sz="2200">
                          <a:solidFill>
                            <a:srgbClr val="000000"/>
                          </a:solidFill>
                          <a:effectLst/>
                          <a:latin typeface="楷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”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等机构进行管理。</a:t>
                      </a:r>
                      <a:endParaRPr lang="zh-CN" sz="11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清朝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en-US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1684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年设立台湾府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隶属福建省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；</a:t>
                      </a:r>
                      <a:r>
                        <a:rPr lang="en-US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1885</a:t>
                      </a:r>
                      <a:r>
                        <a:rPr lang="zh-CN" sz="22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年正式建省。</a:t>
                      </a:r>
                      <a:endParaRPr lang="zh-CN" sz="11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3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en-US" sz="2200">
                          <a:solidFill>
                            <a:srgbClr val="000000"/>
                          </a:solidFill>
                          <a:effectLst/>
                          <a:latin typeface="楷体" panose="02010609060101010101" pitchFamily="49" charset="-122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……</a:t>
                      </a:r>
                      <a:endParaRPr lang="zh-CN" sz="11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1114" marR="61114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844741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88444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2258288"/>
            <a:ext cx="11485848" cy="1130246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）结合内容要点，为板块一拟定主题。（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要求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：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全面概括内容要点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语言简洁。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内容占位符 1"/>
          <p:cNvSpPr txBox="1">
            <a:spLocks/>
          </p:cNvSpPr>
          <p:nvPr/>
        </p:nvSpPr>
        <p:spPr bwMode="auto">
          <a:xfrm>
            <a:off x="360854" y="3356808"/>
            <a:ext cx="11485848" cy="57624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4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1" hangingPunct="0">
              <a:spcAft>
                <a:spcPts val="0"/>
              </a:spcAft>
            </a:pP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示例：同根同源，血脉相连；自古以来，两岸一家；等等。</a:t>
            </a:r>
            <a:endParaRPr lang="zh-CN" altLang="zh-CN" sz="9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221025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5948033"/>
              </p:ext>
            </p:extLst>
          </p:nvPr>
        </p:nvGraphicFramePr>
        <p:xfrm>
          <a:off x="609600" y="1196752"/>
          <a:ext cx="10971213" cy="1645920"/>
        </p:xfrm>
        <a:graphic>
          <a:graphicData uri="http://schemas.openxmlformats.org/drawingml/2006/table">
            <a:tbl>
              <a:tblPr firstRow="1" firstCol="1" bandRow="1"/>
              <a:tblGrid>
                <a:gridCol w="10971213">
                  <a:extLst>
                    <a:ext uri="{9D8B030D-6E8A-4147-A177-3AD203B41FA5}">
                      <a16:colId xmlns:a16="http://schemas.microsoft.com/office/drawing/2014/main" val="2221417119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板块二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主题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分裂势力不可低估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完全统一势不可挡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我的感悟</a:t>
                      </a:r>
                      <a:r>
                        <a:rPr lang="zh-CN" sz="240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en-US" altLang="zh-CN" sz="240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______________________________</a:t>
                      </a:r>
                      <a:r>
                        <a:rPr lang="zh-CN" sz="2400" u="sng">
                          <a:solidFill>
                            <a:srgbClr val="FEFEFE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　　　　　　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6304515"/>
                  </a:ext>
                </a:extLst>
              </a:tr>
            </a:tbl>
          </a:graphicData>
        </a:graphic>
      </p:graphicFrame>
      <p:sp>
        <p:nvSpPr>
          <p:cNvPr id="5" name="内容占位符 1"/>
          <p:cNvSpPr>
            <a:spLocks noGrp="1"/>
          </p:cNvSpPr>
          <p:nvPr>
            <p:ph idx="1"/>
          </p:nvPr>
        </p:nvSpPr>
        <p:spPr>
          <a:xfrm>
            <a:off x="360854" y="3035091"/>
            <a:ext cx="11485848" cy="3346237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Times New Roman" panose="02020603050405020304" pitchFamily="18" charset="0"/>
              </a:rPr>
              <a:t>相关资料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：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indent="609600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当前台海形势复杂严峻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处于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风高浪急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与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波澜壮阔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并存的关键阶段。台独势力挑衅升级、外部势力深度介入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对此我们坚决遏制、予以打击。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indent="609600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2025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年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13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日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台湾地区领导人召开所谓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国安高层会议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在会后讲话中再度宣扬两岸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互不隶属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的分裂谬论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极力渲染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大陆威胁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声称大陆是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境外敌对势力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妄图以所谓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反渗透法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全面阻隔两岸交流合作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切断两岸血肉联系。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02817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60854" y="1279023"/>
            <a:ext cx="11485848" cy="4454233"/>
          </a:xfrm>
        </p:spPr>
        <p:txBody>
          <a:bodyPr/>
          <a:lstStyle/>
          <a:p>
            <a:pPr indent="609600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美国在台湾问题上频频越线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美方涉台立场严重倒退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美国国务院网站大幅修改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美台关系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页面和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美台关系事实清单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的内容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悍然删除美方承认一个中国原则、不支持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台独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等重要表述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；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美方军舰过航台海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美军印太司令部少将赴台观摩军演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美方解冻对台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8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7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亿美元军援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……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indent="609600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2025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年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17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日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解放军在台海附近开展军事演习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有力震慑任何谋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独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挑衅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为两岸关系和平发展保驾护航。中国外交部发言人也不断强调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我们愿以最大诚意、尽最大努力争取和平统一的前景。同时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也将采取一切必要措施捍卫国家主权和领土完整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坚决反对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台独</a:t>
            </a:r>
            <a:r>
              <a:rPr lang="en-US" altLang="zh-CN">
                <a:solidFill>
                  <a:srgbClr val="000000"/>
                </a:solidFill>
                <a:latin typeface="楷体" panose="02010609060101010101" pitchFamily="49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分裂和外部势力干涉</a:t>
            </a: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。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180754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2238241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）结合上述相关资料，紧扣主题，运用维护国家利益、维护祖国统一、我们共同的世界的相关知识，撰写读后感，谈谈自己对当前台海形势的感悟。（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要求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：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体现正确的世界观、人生观、价值观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坚定正确的政治方向。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观点鲜明、有理有据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逻辑清晰、条理分明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语言规范、简洁明了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内容占位符 2"/>
          <p:cNvSpPr txBox="1">
            <a:spLocks/>
          </p:cNvSpPr>
          <p:nvPr/>
        </p:nvSpPr>
        <p:spPr bwMode="auto">
          <a:xfrm>
            <a:off x="360854" y="2907332"/>
            <a:ext cx="11485848" cy="34163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spAutoFit/>
          </a:bodyPr>
          <a:lstStyle>
            <a:lvl1pPr marL="0" indent="0" algn="just" rtl="0" fontAlgn="base">
              <a:lnSpc>
                <a:spcPct val="150000"/>
              </a:lnSpc>
              <a:spcBef>
                <a:spcPts val="0"/>
              </a:spcBef>
              <a:spcAft>
                <a:spcPct val="0"/>
              </a:spcAft>
              <a:buFontTx/>
              <a:buNone/>
              <a:tabLst>
                <a:tab pos="5645150" algn="l"/>
                <a:tab pos="9862820" algn="l"/>
              </a:tabLst>
              <a:defRPr sz="2400" b="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l" rtl="0" fontAlgn="base">
              <a:spcBef>
                <a:spcPct val="20000"/>
              </a:spcBef>
              <a:spcAft>
                <a:spcPct val="0"/>
              </a:spcAft>
              <a:buFontTx/>
              <a:buNone/>
              <a:defRPr sz="2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dist" eaLnBrk="1" hangingPunct="0">
              <a:spcAft>
                <a:spcPts val="0"/>
              </a:spcAft>
            </a:pP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示例：以台湾地区领导人为代表的台湾当局，宣扬两岸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互不隶属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的分裂谬论，声称大陆是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境外敌对势力</a:t>
            </a:r>
            <a:r>
              <a:rPr lang="en-US" altLang="zh-CN" b="1" smtClean="0">
                <a:solidFill>
                  <a:srgbClr val="FF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 b="1" smtClean="0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妄图切断两岸血肉联系，这是违背一个中国原则，阻碍两岸关系和平发展，企图分裂祖国的恶劣行径。此举严重伤害两岸同胞的感情，损害国家利益、危害国家安全，必将遭到全体中国人民的坚决反对。美国在台湾问题上频频越线，涉台立场严重倒退、解冻对台军援，这是典型的霸权主义、强权政治，干涉中国内政，危害我国的国家利益、国家安全，威胁中国的统一、主权</a:t>
            </a:r>
            <a:endParaRPr lang="zh-CN" altLang="zh-CN" sz="9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1877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360854" y="1207015"/>
            <a:ext cx="11485848" cy="4454233"/>
          </a:xfrm>
        </p:spPr>
        <p:txBody>
          <a:bodyPr/>
          <a:lstStyle/>
          <a:p>
            <a:pPr hangingPunct="0">
              <a:spcAft>
                <a:spcPts val="0"/>
              </a:spcAft>
            </a:pP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和领土完整，违背了和平与发展的时代主题，会加剧国家间的冲突、矛盾，增加国际形势的不稳定性、不确定性。面对内外分裂势力的挑衅，解放军开展军演，外交部强调采取必要措施捍卫国家主权和领土完整，坚持国家利益至上，坚决维护国家利益、国家安全，反对分裂。</a:t>
            </a:r>
            <a:endParaRPr lang="zh-CN" altLang="zh-CN" sz="9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indent="612140" hangingPunct="0">
              <a:spcAft>
                <a:spcPts val="0"/>
              </a:spcAft>
            </a:pP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作为中学生，我们应该清晰地认识到台海形势的严峻程度，认识到影响国家发展和安全的内外因素的复杂性，树立和增强危机意识和防范意识，对威胁国家利益的行为保持警惕。增强维护国家利益的责任感和使命感，自觉维护国家安全，为实现两岸关系和平发展，实现祖国完全统一贡献自己的力量。</a:t>
            </a:r>
            <a:endParaRPr lang="zh-CN" altLang="zh-CN" sz="9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63487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表格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4862363"/>
              </p:ext>
            </p:extLst>
          </p:nvPr>
        </p:nvGraphicFramePr>
        <p:xfrm>
          <a:off x="478583" y="908720"/>
          <a:ext cx="11233248" cy="2743200"/>
        </p:xfrm>
        <a:graphic>
          <a:graphicData uri="http://schemas.openxmlformats.org/drawingml/2006/table">
            <a:tbl>
              <a:tblPr firstRow="1" firstCol="1" bandRow="1"/>
              <a:tblGrid>
                <a:gridCol w="11233248">
                  <a:extLst>
                    <a:ext uri="{9D8B030D-6E8A-4147-A177-3AD203B41FA5}">
                      <a16:colId xmlns:a16="http://schemas.microsoft.com/office/drawing/2014/main" val="3898249490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板块三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主题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共担使命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共筑辉煌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just" hangingPunct="0">
                        <a:lnSpc>
                          <a:spcPct val="150000"/>
                        </a:lnSpc>
                        <a:spcAft>
                          <a:spcPts val="0"/>
                        </a:spcAft>
                        <a:tabLst>
                          <a:tab pos="2790825" algn="l"/>
                          <a:tab pos="5490845" algn="l"/>
                          <a:tab pos="8011160" algn="l"/>
                        </a:tabLst>
                      </a:pP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少年强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则国强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；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青年兴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则国兴。当前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国家发展面临的内外形势复杂严峻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世界百年未有之大变局加速演进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民族复兴进入关键阶段。实现中华民族伟大复兴需要一代代青年正视形势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，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楷体" panose="02010609060101010101" pitchFamily="49" charset="-122"/>
                          <a:cs typeface="Times New Roman" panose="02020603050405020304" pitchFamily="18" charset="0"/>
                        </a:rPr>
                        <a:t>担当使命。青年之声留言板</a:t>
                      </a:r>
                      <a:r>
                        <a:rPr lang="zh-CN" sz="240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：</a:t>
                      </a:r>
                      <a:r>
                        <a:rPr lang="zh-CN" sz="2400" u="sng">
                          <a:solidFill>
                            <a:srgbClr val="FEFEFE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Times New Roman" panose="02020603050405020304" pitchFamily="18" charset="0"/>
                          <a:ea typeface="宋体" panose="02010600030101010101" pitchFamily="2" charset="-122"/>
                          <a:cs typeface="Times New Roman" panose="02020603050405020304" pitchFamily="18" charset="0"/>
                        </a:rPr>
                        <a:t>　　　　　　</a:t>
                      </a:r>
                      <a:endParaRPr lang="zh-CN" sz="120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6675" marR="6667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83499980"/>
                  </a:ext>
                </a:extLst>
              </a:tr>
            </a:tbl>
          </a:graphicData>
        </a:graphic>
      </p:graphicFrame>
      <p:sp>
        <p:nvSpPr>
          <p:cNvPr id="7" name="内容占位符 6"/>
          <p:cNvSpPr>
            <a:spLocks noGrp="1"/>
          </p:cNvSpPr>
          <p:nvPr>
            <p:ph idx="1"/>
          </p:nvPr>
        </p:nvSpPr>
        <p:spPr>
          <a:xfrm>
            <a:off x="360854" y="3741913"/>
            <a:ext cx="11485848" cy="1130246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）请你运用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走向未来的少年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的相关知识，在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青年之声留言板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上留下你对新时代青年担当的理解。（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分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435397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400973"/>
            <a:ext cx="11485848" cy="3900235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近年来，中国以全球视野、宽广胸襟和天下情怀，先后提出了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人类命运共同体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一带一路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等重要发展战略，为世界的和平稳定和经济的发展作出重大贡献。这体现了（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我国坚持扩大对外开放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已建设成为世界第一强国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中国走近世界舞台的中心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成为国际秩序的主导者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中国深化改革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进一步扩大内需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实现国内经济的循环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中国坚持全球治理观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推动世界健康有序安全发展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2108888" y="2611034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D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325902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788889"/>
            <a:ext cx="11485848" cy="2792239"/>
          </a:xfrm>
        </p:spPr>
        <p:txBody>
          <a:bodyPr/>
          <a:lstStyle/>
          <a:p>
            <a:pPr hangingPunct="0">
              <a:spcAft>
                <a:spcPts val="0"/>
              </a:spcAft>
            </a:pPr>
            <a:r>
              <a:rPr lang="zh-CN" altLang="zh-CN" b="1">
                <a:solidFill>
                  <a:srgbClr val="FF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示例：我们正处在追逐梦想、实现梦想的新时代，中国青年应该担当时代使命，关注国家发展，为建设祖国做好准备，坚定理想信念，志存高远，脚踏实地，勇做时代的弄潮儿，努力在实现中国梦的伟大实践中建功立业，创造精彩的人生。新时代的青年担当应该具备国际视野，积极关切人类问题和世界局势，掌握相应的知识，在世界复杂多变的环境中提高改变世界的素质和能力。</a:t>
            </a:r>
            <a:endParaRPr lang="zh-CN" altLang="zh-CN" sz="9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14236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942975"/>
            <a:ext cx="11485848" cy="5078313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3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2025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宁夏中考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）在课前五分钟的新闻播报中，某同学分享了中央周边工作会议指出的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“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携手周边国家共创美好未来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”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的相关内容，引发了下列两位同学的讨论，他们讨论的内容反映的主题是（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甲同学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：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人类面临许多共同挑战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这些挑战关系整个人类的生存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制约人类的发展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成为亟待解决的全球性问题。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乙同学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：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人类只有一个地球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各国共处一个世界。各国要努力扩大利益的交汇点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谋求开放创新、包容互惠的发展前景。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中国广泛参与国际事</a:t>
            </a: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务</a:t>
            </a:r>
            <a:r>
              <a:rPr lang="en-US" altLang="zh-CN" sz="1200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推进世界多极化格局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适应经济全球化趋</a:t>
            </a: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势</a:t>
            </a:r>
            <a:r>
              <a:rPr lang="en-US" altLang="zh-CN" sz="1200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构建人类命运共同体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4519656" y="2150108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D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116355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378907"/>
            <a:ext cx="11485848" cy="3346237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4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2024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徐州中考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100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多年来，中国共产党带领人民找到了一条中国式现代化道路，创造了人类文明新形态。中国提出构建人类命运共同体理念、全球发展倡议，为世界贡献了中国智慧、中国方案、中国力量。中国的做法（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符合和平与发展的时代主题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以实际行动彰显了负责任大国形象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让各国人民都过上了幸福生活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消除了世界经济发展不平衡的现象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.①②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.①③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.②④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.③④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8497348" y="2590360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A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81138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941050"/>
            <a:ext cx="11485848" cy="5008230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5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年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5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月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27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日，第二十届中国（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深圳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）国际文化产业博览交易会（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文博会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圆满落幕。二十载整装重塑再出发，在新的历史起点上，文博会将更好发挥作为全国文化产业的重要检阅台、风向标、推进器的作用，不断促进人类文明交流互鉴，为强国建设、民族复兴注入强大精神力量。这告诉我们要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用开放、包容的心态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学会欣赏不同民族文化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发挥社会主义核心价值观引领世界文化的作用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努力消除文化差异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推动多元文化一体化发展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尊重文化的多样性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，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促进和而不同、兼收并蓄的文明交流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.①②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.②③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.①④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.③④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7273212" y="2708920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/>
              <a:t>C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282034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234891"/>
            <a:ext cx="11485848" cy="3346237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6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2024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年，美国官员频繁到访中国，两国在双边重大领域合作不断发展，但是当前中美贸易争端问题依然突出。中国主张通过平等协商解决贸易争端，希望双方着眼于未来，管控分歧，寻求共识，合作共赢。这说明（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综合国力的变化是合作与冲突的根源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不同国体导致了中美两国关系变化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国家利益是影响国际关系的决定性因素之一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国际关系的形式是复杂多样的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.①②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.①③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.②④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.③④</a:t>
            </a:r>
            <a:endParaRPr lang="zh-CN" altLang="zh-CN" sz="12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6959302" y="2446344"/>
            <a:ext cx="4074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D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437013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746120"/>
            <a:ext cx="11485848" cy="5632311"/>
          </a:xfrm>
        </p:spPr>
        <p:txBody>
          <a:bodyPr/>
          <a:lstStyle/>
          <a:p>
            <a:pPr algn="dist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7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</a:t>
            </a:r>
            <a:r>
              <a:rPr lang="en-US" altLang="zh-CN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2025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长沙中考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）中国始终是全球发展的贡献者。从下图可以看出，在该时</a:t>
            </a: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间</a:t>
            </a:r>
            <a:endParaRPr lang="en-US" altLang="zh-CN" smtClean="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段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（　　）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algn="ctr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endParaRPr lang="en-US" altLang="zh-CN" smtClean="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algn="ctr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endParaRPr lang="en-US" altLang="zh-CN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algn="ctr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endParaRPr lang="en-US" altLang="zh-CN" smtClean="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algn="ctr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endParaRPr lang="en-US" altLang="zh-CN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algn="ctr"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zh-CN" altLang="zh-CN" smtClean="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亚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洲部分国家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1961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—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2023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年经济平均增速及对世界平均贡献率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①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中国经济的平均增速相对较快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②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中国为多国提供了技术和设备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中国为世界经济增长注入活力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④</a:t>
            </a:r>
            <a:r>
              <a:rPr lang="zh-CN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国际环境中不确定性明显增加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.①②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.①③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.②④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	</a:t>
            </a:r>
            <a:r>
              <a:rPr lang="en-US" altLang="zh-CN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en-US" altLang="zh-CN" smtClean="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③④</a:t>
            </a:r>
            <a:endParaRPr lang="zh-CN" altLang="zh-CN" sz="12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pic>
        <p:nvPicPr>
          <p:cNvPr id="3" name="fm47.jpg" descr="id:2147486706;FounderCES"/>
          <p:cNvPicPr/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4405808" y="1504121"/>
            <a:ext cx="3395938" cy="2644959"/>
          </a:xfrm>
          <a:prstGeom prst="rect">
            <a:avLst/>
          </a:prstGeom>
        </p:spPr>
      </p:pic>
      <p:sp>
        <p:nvSpPr>
          <p:cNvPr id="4" name="矩形 3"/>
          <p:cNvSpPr/>
          <p:nvPr/>
        </p:nvSpPr>
        <p:spPr>
          <a:xfrm>
            <a:off x="1172784" y="1392524"/>
            <a:ext cx="389850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B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532443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 idx="1"/>
          </p:nvPr>
        </p:nvSpPr>
        <p:spPr>
          <a:xfrm>
            <a:off x="360854" y="1586529"/>
            <a:ext cx="11485848" cy="3210623"/>
          </a:xfrm>
        </p:spPr>
        <p:txBody>
          <a:bodyPr/>
          <a:lstStyle/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sz="2300" b="1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8</a:t>
            </a:r>
            <a:r>
              <a:rPr lang="en-US" altLang="zh-CN" sz="23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第五届中国国际进口博览会共吸引</a:t>
            </a:r>
            <a:r>
              <a:rPr lang="en-US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145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个国家、地区和国际组织参展，发达国家、发展中国家和最不发达国家企业均踊跃参展，我们的朋友圈进一步扩大。这说明（　　）</a:t>
            </a: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A</a:t>
            </a:r>
            <a:r>
              <a:rPr lang="en-US" altLang="zh-CN" sz="23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中国在世界经济发展中发挥主导作用</a:t>
            </a:r>
            <a:endParaRPr lang="zh-CN" altLang="zh-CN" sz="23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B</a:t>
            </a:r>
            <a:r>
              <a:rPr lang="en-US" altLang="zh-CN" sz="23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中国的发展为世界各国提供了机遇</a:t>
            </a:r>
            <a:endParaRPr lang="zh-CN" altLang="zh-CN" sz="23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C</a:t>
            </a:r>
            <a:r>
              <a:rPr lang="en-US" altLang="zh-CN" sz="23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国与国之间的商业竞争将越来越激烈</a:t>
            </a:r>
            <a:endParaRPr lang="zh-CN" altLang="zh-CN" sz="2300">
              <a:solidFill>
                <a:srgbClr val="000000"/>
              </a:solidFill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 hangingPunct="0">
              <a:spcAft>
                <a:spcPts val="0"/>
              </a:spcAft>
              <a:tabLst>
                <a:tab pos="2790825" algn="l"/>
                <a:tab pos="5490845" algn="l"/>
                <a:tab pos="8011160" algn="l"/>
              </a:tabLst>
            </a:pPr>
            <a:r>
              <a:rPr lang="en-US" altLang="zh-CN" sz="2300">
                <a:solidFill>
                  <a:srgbClr val="000000"/>
                </a:solidFill>
                <a:latin typeface="Times New Roman" panose="02020603050405020304" pitchFamily="18" charset="0"/>
                <a:ea typeface="宋体" panose="02010600030101010101" pitchFamily="2" charset="-122"/>
                <a:cs typeface="Times New Roman" panose="02020603050405020304" pitchFamily="18" charset="0"/>
              </a:rPr>
              <a:t>D</a:t>
            </a:r>
            <a:r>
              <a:rPr lang="en-US" altLang="zh-CN" sz="2300">
                <a:solidFill>
                  <a:srgbClr val="000000"/>
                </a:solidFill>
                <a:latin typeface="宋体" panose="02010600030101010101" pitchFamily="2" charset="-122"/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zh-CN" altLang="zh-CN" sz="2300">
                <a:solidFill>
                  <a:srgbClr val="000000"/>
                </a:solidFill>
                <a:latin typeface="Times New Roman" panose="02020603050405020304" pitchFamily="18" charset="0"/>
                <a:ea typeface="楷体" panose="02010609060101010101" pitchFamily="49" charset="-122"/>
                <a:cs typeface="Times New Roman" panose="02020603050405020304" pitchFamily="18" charset="0"/>
              </a:rPr>
              <a:t>和平发展与合作共赢是当今时代的主题</a:t>
            </a:r>
            <a:endParaRPr lang="zh-CN" altLang="zh-CN" sz="2300">
              <a:solidFill>
                <a:srgbClr val="000000"/>
              </a:solidFill>
              <a:effectLst/>
              <a:latin typeface="Times New Roman" panose="02020603050405020304" pitchFamily="18" charset="0"/>
              <a:ea typeface="宋体" panose="02010600030101010101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0487694" y="2222116"/>
            <a:ext cx="389850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2400" smtClean="0"/>
              <a:t>B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894491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自定义 1">
      <a:majorFont>
        <a:latin typeface="Times New Roman"/>
        <a:ea typeface="宋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19050" algn="ctr">
          <a:solidFill>
            <a:srgbClr val="003300"/>
          </a:solidFill>
          <a:miter lim="800000"/>
        </a:ln>
      </a:spPr>
      <a:bodyPr vert="horz" wrap="none" lIns="91440" tIns="45720" rIns="91440" bIns="45720" numCol="1" rtlCol="0" anchor="ctr" anchorCtr="0" compatLnSpc="1">
        <a:spAutoFit/>
      </a:bodyPr>
      <a:lstStyle>
        <a:defPPr algn="just">
          <a:spcAft>
            <a:spcPts val="0"/>
          </a:spcAft>
          <a:defRPr sz="2800" kern="100" dirty="0" smtClean="0">
            <a:solidFill>
              <a:srgbClr val="FF0000"/>
            </a:solidFill>
          </a:defRPr>
        </a:defPPr>
      </a:lstStyle>
    </a:spDef>
    <a:lnDef>
      <a:spPr>
        <a:ln>
          <a:solidFill>
            <a:schemeClr val="tx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 algn="ctr">
          <a:defRPr sz="2800" b="1" kern="100">
            <a:solidFill>
              <a:srgbClr val="FF0000"/>
            </a:solidFill>
            <a:cs typeface="Times New Roman" panose="02020603050405020304" pitchFamily="18" charset="0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599</TotalTime>
  <Words>4347</Words>
  <Application>Microsoft Office PowerPoint</Application>
  <PresentationFormat>自定义</PresentationFormat>
  <Paragraphs>160</Paragraphs>
  <Slides>30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30</vt:i4>
      </vt:variant>
    </vt:vector>
  </HeadingPairs>
  <TitlesOfParts>
    <vt:vector size="39" baseType="lpstr">
      <vt:lpstr>Calibri</vt:lpstr>
      <vt:lpstr>仿宋</vt:lpstr>
      <vt:lpstr>黑体</vt:lpstr>
      <vt:lpstr>楷体</vt:lpstr>
      <vt:lpstr>宋体</vt:lpstr>
      <vt:lpstr>微软雅黑</vt:lpstr>
      <vt:lpstr>Arial</vt:lpstr>
      <vt:lpstr>Times New Roman</vt:lpstr>
      <vt:lpstr>1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金状元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陈丽：15106785299</dc:creator>
  <cp:lastModifiedBy>Administrator</cp:lastModifiedBy>
  <cp:revision>602</cp:revision>
  <dcterms:created xsi:type="dcterms:W3CDTF">2020-11-06T05:24:00Z</dcterms:created>
  <dcterms:modified xsi:type="dcterms:W3CDTF">2025-11-16T02:59:00Z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2052-11.1.0.9021</vt:lpwstr>
  </property>
</Properties>
</file>