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2"/>
    <p:sldId id="1238" r:id="rId3"/>
    <p:sldId id="1239" r:id="rId4"/>
    <p:sldId id="1240" r:id="rId5"/>
    <p:sldId id="1241" r:id="rId6"/>
    <p:sldId id="1242" r:id="rId7"/>
    <p:sldId id="1243" r:id="rId8"/>
    <p:sldId id="1244" r:id="rId9"/>
    <p:sldId id="1245" r:id="rId10"/>
    <p:sldId id="1246" r:id="rId11"/>
    <p:sldId id="1247" r:id="rId12"/>
    <p:sldId id="1248" r:id="rId13"/>
    <p:sldId id="1249" r:id="rId14"/>
    <p:sldId id="1250" r:id="rId15"/>
    <p:sldId id="1251" r:id="rId16"/>
    <p:sldId id="1252" r:id="rId17"/>
    <p:sldId id="1253" r:id="rId18"/>
    <p:sldId id="1268" r:id="rId19"/>
    <p:sldId id="1254" r:id="rId20"/>
    <p:sldId id="1255" r:id="rId21"/>
    <p:sldId id="1257" r:id="rId22"/>
    <p:sldId id="1258" r:id="rId23"/>
    <p:sldId id="1260" r:id="rId24"/>
    <p:sldId id="1261" r:id="rId25"/>
    <p:sldId id="1263" r:id="rId26"/>
    <p:sldId id="1264" r:id="rId27"/>
    <p:sldId id="1265" r:id="rId28"/>
    <p:sldId id="1262" r:id="rId29"/>
    <p:sldId id="1266" r:id="rId30"/>
    <p:sldId id="1267" r:id="rId3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中考总复习 道德与法治 人教版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综合测试卷六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（考查范围：九年级下册）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93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）下列时事内容与解读相匹配的是（　　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37458"/>
              </p:ext>
            </p:extLst>
          </p:nvPr>
        </p:nvGraphicFramePr>
        <p:xfrm>
          <a:off x="613853" y="2197968"/>
          <a:ext cx="1097121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34423">
                  <a:extLst>
                    <a:ext uri="{9D8B030D-6E8A-4147-A177-3AD203B41FA5}">
                      <a16:colId xmlns:a16="http://schemas.microsoft.com/office/drawing/2014/main" val="1210750739"/>
                    </a:ext>
                  </a:extLst>
                </a:gridCol>
                <a:gridCol w="5359295">
                  <a:extLst>
                    <a:ext uri="{9D8B030D-6E8A-4147-A177-3AD203B41FA5}">
                      <a16:colId xmlns:a16="http://schemas.microsoft.com/office/drawing/2014/main" val="3815006067"/>
                    </a:ext>
                  </a:extLst>
                </a:gridCol>
                <a:gridCol w="4477495">
                  <a:extLst>
                    <a:ext uri="{9D8B030D-6E8A-4147-A177-3AD203B41FA5}">
                      <a16:colId xmlns:a16="http://schemas.microsoft.com/office/drawing/2014/main" val="34833420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选项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时事内容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4003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中国春节被定为联合国假日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文化既是民族的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又是世界的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405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新一轮巴以冲突爆发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和平与发展不再是时代主题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0856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《推动消费品以旧换新行动方案》颁布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体现了开放和协调的发展理念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7056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《未成年人网络保护条例》施行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只体现了六大保护中的网络保护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65146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967414" y="15738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2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）中国和欧盟建交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年来，双方年度贸易额从建交时的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亿美元增长到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7858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亿美元，相互投资存量从几乎为零增长到近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亿美元。这反映我国（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参与全球治理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构建发展新格局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避免国际竞争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加强合作与交流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改变世界格局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促进多极化发展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坚持合作共赢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顺应经济全球化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24670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7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0839"/>
            <a:ext cx="11485848" cy="2238241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当今世界，国际竞争的实质是以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实力为基础的综合国力的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经济和科技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经济和军事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科技和外交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经济和文化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6694" y="25682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的王兴兴，凭借对科技的挚爱和拼搏精神，创造了令世界惊叹的奇迹。新时代的中国青年向世人证明，青年是推动中华民族伟大复兴的磅礴力量。这表明（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青年兴则国兴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青年强则国强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角色不同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承担的责任则不同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青年一代有理想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国家有希望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只有青年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才能担起复兴使命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16114" y="24122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5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）有人提出了竹子定律，即竹子用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年时间仅仅长了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厘米，从第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年开始却能以每天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多厘米的速度疯狂生长，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周时间就能长到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米。而我们看不到的是，在前面的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年里，竹子的根已在土壤里延伸了几十米。竹子定律启示青少年应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善学习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勤总结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厚积薄发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重形象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轻内在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不作为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等机会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一鸣惊人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练身体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强筋骨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快速长高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29004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2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99742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本大题共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）构建人类命运共同体，是习近平外交思想的核心理念，为全球治理贡献了中国智慧和中国方案。某学校时评社围绕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构建人类命运共同体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制作了以下展板：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932936"/>
              </p:ext>
            </p:extLst>
          </p:nvPr>
        </p:nvGraphicFramePr>
        <p:xfrm>
          <a:off x="609600" y="2892258"/>
          <a:ext cx="10971213" cy="3456432"/>
        </p:xfrm>
        <a:graphic>
          <a:graphicData uri="http://schemas.openxmlformats.org/drawingml/2006/table">
            <a:tbl>
              <a:tblPr firstRow="1" firstCol="1" bandRow="1"/>
              <a:tblGrid>
                <a:gridCol w="6781750">
                  <a:extLst>
                    <a:ext uri="{9D8B030D-6E8A-4147-A177-3AD203B41FA5}">
                      <a16:colId xmlns:a16="http://schemas.microsoft.com/office/drawing/2014/main" val="2906240438"/>
                    </a:ext>
                  </a:extLst>
                </a:gridCol>
                <a:gridCol w="4189463">
                  <a:extLst>
                    <a:ext uri="{9D8B030D-6E8A-4147-A177-3AD203B41FA5}">
                      <a16:colId xmlns:a16="http://schemas.microsoft.com/office/drawing/2014/main" val="11994832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构建人类命运共同体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6664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领悟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文化之智慧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协和万邦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《尚书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尧典》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天下之达道也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《中庸》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礼之用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和为贵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《论语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学而》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君子和而不同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小人同而不和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《论语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子路》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了解人类面临之挑战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贫富分化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经济复苏乏力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气候变化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单边主义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局部冲突频发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网络安全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环境恶化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霸权主义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54420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84215"/>
              </p:ext>
            </p:extLst>
          </p:nvPr>
        </p:nvGraphicFramePr>
        <p:xfrm>
          <a:off x="406574" y="980728"/>
          <a:ext cx="11233248" cy="3960440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177846981"/>
                    </a:ext>
                  </a:extLst>
                </a:gridCol>
              </a:tblGrid>
              <a:tr h="39604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感悟大国之担当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创办进博会、服贸会、消博会等国际平台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为各国企业进入中国市场提供更多契机。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积极参加联合国维和、亚丁湾护航等行动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是联合国第二大会费国和维和摊款国。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推动达成气候变化《巴黎协定》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推动制定联合国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2030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年可持续发展议程。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发布《全球安全倡议概念文件》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以共赢思维应对复杂的安全挑战。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◆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中国与相关国家共同发起建立国际调解院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为解决国际争端提供新平台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这是全球首个以调解方式处理国际争端的政府间国际组织。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729286"/>
                  </a:ext>
                </a:extLst>
              </a:tr>
            </a:tbl>
          </a:graphicData>
        </a:graphic>
      </p:graphicFrame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50851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请说说构建人类命运共同体理念与中华传统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文化之间的关系，并根据材料阐述构建人类命运共同体对世界的意义。（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4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构建人类命运共同体理念与中华传统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文化之间的关系：中华传统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文化源远流长，像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协和万邦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和为贵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和而不同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等理念，蕴含着和平、和谐、包容等价值追求。构建人类命运共同体理念继承和弘扬了中华传统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文化。它从中华传统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文化中汲取智慧养分，将传统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文化的价值观念融入全球治理理念之中，是对中华传统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文化在当代国际社会的创造性转化和创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构建人类命运共同体对世界的意义：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经济发展：中国创办进博会、服贸会、消博会等国际平台，为各国企业进入中国市场提供更多契机，这有利于促进世界各国的贸易往来，推动全球经济复苏，缓解经济复苏乏力的问题，减轻贫富分化，推动世界经济的均衡发展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维护世界和平：中国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参加联合国维和、亚丁湾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94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等行动，作为联合国第二大会费国和维和摊款国，为维护地区和世界和平稳定作出贡献，有助于国际社会更好应对局部冲突频发的状况，遏制霸权主义和单边主义，推动国际秩序朝着更加公正合理的方向发展。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更好应对全球性问题：中国推动达成气候变化《巴黎协定》，推动制定联合国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2030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可持续发展议程，有利于共同应对气候变化、环境恶化等全球性环境问题，实现人类社会的可持续发展。中国发布《全球安全倡议概念文件》，以共赢思维应对复杂的安全挑战；中国与相关国家共同发起建立国际调解院，为解决国际争端提供了新平台，有助于更好应对网络安全等非传统安全威胁，维护全球安全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01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【聚焦国家发展】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中国新能源汽车迈入了规模化、全球化的高质量发展新阶段。新能源汽车销量一路狂飙。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品牌汽车以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万辆的年度销量领跑市场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同比增长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41.26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集团新能源汽车销量达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58.36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同比增长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232.7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多个品牌均实现了增长。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央视蛇年春晚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个人形机器人与真人舞蹈演员一同上演了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机器秧歌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。这场大型全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驱动的全自动集群人形机器人表演让全世界为之震惊。看到国家各领域的发展成就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我们的前进动力更加强大、奋斗精神更加昂扬、必胜信念更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8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分。每题只有一个选项是符合题意的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西藏中考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一花独放不是春，百花齐放春满园。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展望未来，在亲诚惠容周边外交理念引领下，我国同周边国家将携手构建和平安宁、繁荣美丽、友好共生的亚洲家园。这体现了我们（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追求和平与发展的愿望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主导了国际经济新秩序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坚持交流互鉴、互利共赢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守望人类共同美好未来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36908" y="27002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材料三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新时代以来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党中央统筹国内国际两个大局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坚定不移扩大对外开放。设立了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个自贸试验区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建设海南自由贸易港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签署《区域全面经济伙伴关系协定》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不断缩减外资准入负面清单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搭建进博会、服贸会、消博会和链博会等国际经贸合作平台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在深化改革中确保开放的大门越开越大。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）结合所学知识，请你谈谈中国自信、民族自信的根源是什么？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来源于中国共产党领导中国人民开辟了中国特色社会主义道路，形成了中国特色社会主义理论体系，确立了中国特色社会主义制度，发展了中国特色社会主义文化。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2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225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我国取得的发展成果主要得益于哪些因素？（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始终坚持党的领导。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坚持科教兴国、人才强国、创新驱动发展战略。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坚定不移走中国特色自主创新道路。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坚持科技自立自强。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我国推动形成有利于创新的治理格局和协同机制，搭建有利于创新的活动平台和融资平台，营造有利于创新的舆论氛用和法治环境。等等。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32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世界舞台上的中国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的相关知识，说说中国是如何与世界各国分享发展机遇，共享发展成果的。（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844824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坚持胸怀天下，始终以世界眼光关注人类前途命运，从人类发展大潮流、世界变化大格局、中国发展大历史正确认识和处理同外部世界的关系。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坚持合作共赢的理念，主张在全球发展中要集思广益、各施所长、各尽所能，让发展的成果更多更公平地恵及各个国家。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重视与相关国家和地区合作，致力于共同建设一个繁荣的世界。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支持广大发展中国家提高自主发展能力，推动解决全球发展失衡、数字鸿沟等问题，推动建设开放型世界经济。中国的发展为世界各国提供了更广阔的市场、更充足的资本、更丰富的产品、更宝贵的合作契机。（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任答两点即可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48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054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两岸同胞同根同源，共筑两岸和平是中华儿女的迫切期盼，共担复兴使命是时代赋予的历史重任。某校开展以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共筑两岸和平，共担复兴使命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为主题的手抄报评比活动。以下是九年级学生嘉嘉的手抄报草稿，请你参与其中并完成相关任务。</a:t>
            </a: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共筑两岸和平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共担复兴使命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959369"/>
              </p:ext>
            </p:extLst>
          </p:nvPr>
        </p:nvGraphicFramePr>
        <p:xfrm>
          <a:off x="910630" y="2564904"/>
          <a:ext cx="10056240" cy="3922776"/>
        </p:xfrm>
        <a:graphic>
          <a:graphicData uri="http://schemas.openxmlformats.org/drawingml/2006/table">
            <a:tbl>
              <a:tblPr firstRow="1" firstCol="1" bandRow="1"/>
              <a:tblGrid>
                <a:gridCol w="10056240">
                  <a:extLst>
                    <a:ext uri="{9D8B030D-6E8A-4147-A177-3AD203B41FA5}">
                      <a16:colId xmlns:a16="http://schemas.microsoft.com/office/drawing/2014/main" val="1156191865"/>
                    </a:ext>
                  </a:extLst>
                </a:gridCol>
              </a:tblGrid>
              <a:tr h="3024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板块一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内容要点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三国时期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吴国孙权派卫温率军到达台湾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史称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夷洲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隋唐时期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隋炀帝多次派人到台湾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加强了与大陆的联系。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正式将台湾纳入中国行政区划。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明朝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设立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东番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等机构进行管理。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清朝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1684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年设立台湾府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隶属福建省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1885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年正式建省。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4474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44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582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）结合内容要点，为板块一拟定主题。（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全面概括内容要点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语言简洁。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68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示例：同根同源，血脉相连；自古以来，两岸一家；等等。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0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948033"/>
              </p:ext>
            </p:extLst>
          </p:nvPr>
        </p:nvGraphicFramePr>
        <p:xfrm>
          <a:off x="609600" y="1196752"/>
          <a:ext cx="10971213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22214171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板块二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分裂势力不可低估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完全统一势不可挡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我的感悟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</a:t>
                      </a:r>
                      <a:r>
                        <a:rPr lang="zh-CN" sz="24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304515"/>
                  </a:ext>
                </a:extLst>
              </a:tr>
            </a:tbl>
          </a:graphicData>
        </a:graphic>
      </p:graphicFrame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03509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相关资料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当前台海形势复杂严峻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风高浪急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波澜壮阔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并存的关键阶段。台独势力挑衅升级、外部势力深度介入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对此我们坚决遏制、予以打击。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台湾地区领导人召开所谓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国安高层会议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在会后讲话中再度宣扬两岸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互不隶属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的分裂谬论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极力渲染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大陆威胁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声称大陆是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境外敌对势力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妄图以所谓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反渗透法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全面阻隔两岸交流合作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切断两岸血肉联系。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美国在台湾问题上频频越线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美方涉台立场严重倒退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美国国务院网站大幅修改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美台关系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页面和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美台关系事实清单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悍然删除美方承认一个中国原则、不支持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台独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等重要表述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美方军舰过航台海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美军印太司令部少将赴台观摩军演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美方解冻对台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亿美元军援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解放军在台海附近开展军事演习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有力震慑任何谋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为两岸关系和平发展保驾护航。中国外交部发言人也不断强调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我们愿以最大诚意、尽最大努力争取和平统一的前景。同时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也将采取一切必要措施捍卫国家主权和领土完整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坚决反对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台独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分裂和外部势力干涉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7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）结合上述相关资料，紧扣主题，运用维护国家利益、维护祖国统一、我们共同的世界的相关知识，撰写读后感，谈谈自己对当前台海形势的感悟。（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体现正确的世界观、人生观、价值观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坚定正确的政治方向。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观点鲜明、有理有据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逻辑清晰、条理分明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语言规范、简洁明了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0733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示例：以台湾地区领导人为代表的台湾当局，宣扬两岸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互不隶属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的分裂谬论，声称大陆是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境外敌对势力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妄图切断两岸血肉联系，这是违背一个中国原则，阻碍两岸关系和平发展，企图分裂祖国的恶劣行径。此举严重伤害两岸同胞的感情，损害国家利益、危害国家安全，必将遭到全体中国人民的坚决反对。美国在台湾问题上频频越线，涉台立场严重倒退、解冻对台军援，这是典型的霸权主义、强权政治，干涉中国内政，危害我国的国家利益、国家安全，威胁中国的统一、主权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8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领土完整，违背了和平与发展的时代主题，会加剧国家间的冲突、矛盾，增加国际形势的不稳定性、不确定性。面对内外分裂势力的挑衅，解放军开展军演，外交部强调采取必要措施捍卫国家主权和领土完整，坚持国家利益至上，坚决维护国家利益、国家安全，反对分裂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中学生，我们应该清晰地认识到台海形势的严峻程度，认识到影响国家发展和安全的内外因素的复杂性，树立和增强危机意识和防范意识，对威胁国家利益的行为保持警惕。增强维护国家利益的责任感和使命感，自觉维护国家安全，为实现两岸关系和平发展，实现祖国完全统一贡献自己的力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4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862363"/>
              </p:ext>
            </p:extLst>
          </p:nvPr>
        </p:nvGraphicFramePr>
        <p:xfrm>
          <a:off x="478583" y="908720"/>
          <a:ext cx="112332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8982494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板块三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主题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共担使命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共筑辉煌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90825" algn="l"/>
                          <a:tab pos="549084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少年强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则国强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青年兴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则国兴。当前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国家发展面临的内外形势复杂严峻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世界百年未有之大变局加速演进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民族复兴进入关键阶段。实现中华民族伟大复兴需要一代代青年正视形势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担当使命。青年之声留言板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499980"/>
                  </a:ext>
                </a:extLst>
              </a:tr>
            </a:tbl>
          </a:graphicData>
        </a:graphic>
      </p:graphicFrame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374191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）请你运用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走向未来的少年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的相关知识，在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青年之声留言板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上留下你对新时代青年担当的理解。（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近年来，中国以全球视野、宽广胸襟和天下情怀，先后提出了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人类命运共同体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等重要发展战略，为世界的和平稳定和经济的发展作出重大贡献。这体现了（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我国坚持扩大对外开放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已建设成为世界第一强国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中国走近世界舞台的中心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成为国际秩序的主导者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中国深化改革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进一步扩大内需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实现国内经济的循环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中国坚持全球治理观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推动世界健康有序安全发展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08888" y="26110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88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例：我们正处在追逐梦想、实现梦想的新时代，中国青年应该担当时代使命，关注国家发展，为建设祖国做好准备，坚定理想信念，志存高远，脚踏实地，勇做时代的弄潮儿，努力在实现中国梦的伟大实践中建功立业，创造精彩的人生。新时代的青年担当应该具备国际视野，积极关切人类问题和世界局势，掌握相应的知识，在世界复杂多变的环境中提高改变世界的素质和能力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23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宁夏中考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）在课前五分钟的新闻播报中，某同学分享了中央周边工作会议指出的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携手周边国家共创美好未来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的相关内容，引发了下列两位同学的讨论，他们讨论的内容反映的主题是（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甲同学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人类面临许多共同挑战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这些挑战关系整个人类的生存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制约人类的发展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成为亟待解决的全球性问题。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乙同学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人类只有一个地球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各国共处一个世界。各国要努力扩大利益的交汇点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谋求开放创新、包容互惠的发展前景。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中国广泛参与国际事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务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推进世界多极化格局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适应经济全球化趋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势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构建人类命运共同体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19656" y="21501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多年来，中国共产党带领人民找到了一条中国式现代化道路，创造了人类文明新形态。中国提出构建人类命运共同体理念、全球发展倡议，为世界贡献了中国智慧、中国方案、中国力量。中国的做法（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符合和平与发展的时代主题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以实际行动彰显了负责任大国形象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让各国人民都过上了幸福生活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消除了世界经济发展不平衡的现象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97348" y="25903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日，第二十届中国（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）国际文化产业博览交易会（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文博会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圆满落幕。二十载整装重塑再出发，在新的历史起点上，文博会将更好发挥作为全国文化产业的重要检阅台、风向标、推进器的作用，不断促进人类文明交流互鉴，为强国建设、民族复兴注入强大精神力量。这告诉我们要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用开放、包容的心态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学会欣赏不同民族文化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发挥社会主义核心价值观引领世界文化的作用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努力消除文化差异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推动多元文化一体化发展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尊重文化的多样性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促进和而不同、兼收并蓄的文明交流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73212" y="27089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0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489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年，美国官员频繁到访中国，两国在双边重大领域合作不断发展，但是当前中美贸易争端问题依然突出。中国主张通过平等协商解决贸易争端，希望双方着眼于未来，管控分歧，寻求共识，合作共赢。这说明（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综合国力的变化是合作与冲突的根源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不同国体导致了中美两国关系变化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国家利益是影响国际关系的决定性因素之一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国际关系的形式是复杂多样的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9302" y="24463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0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长沙中考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）中国始终是全球发展的贡献者。从下图可以看出，在该时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洲部分国家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年经济平均增速及对世界平均贡献率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中国经济的平均增速相对较快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中国为多国提供了技术和设备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中国为世界经济增长注入活力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国际环境中不确定性明显增加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m47.jpg" descr="id:21474867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5808" y="1504121"/>
            <a:ext cx="3395938" cy="26449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72784" y="13925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6529"/>
            <a:ext cx="11485848" cy="32106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第五届中国国际进口博览会共吸引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145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个国家、地区和国际组织参展，发达国家、发展中国家和最不发达国家企业均踊跃参展，我们的朋友圈进一步扩大。这说明（　　）</a:t>
            </a: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中国在世界经济发展中发挥主导作用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中国的发展为世界各国提供了机遇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国与国之间的商业竞争将越来越激烈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90825" algn="l"/>
                <a:tab pos="549084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和平发展与合作共赢是当今时代的主题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87694" y="22221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4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4347</Words>
  <Application>Microsoft Office PowerPoint</Application>
  <PresentationFormat>自定义</PresentationFormat>
  <Paragraphs>160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602</cp:revision>
  <dcterms:created xsi:type="dcterms:W3CDTF">2020-11-06T05:24:00Z</dcterms:created>
  <dcterms:modified xsi:type="dcterms:W3CDTF">2025-11-16T02:59:00Z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